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Lst>
  <p:sldSz cx="12192000" cy="6858000"/>
  <p:notesSz cx="6858000" cy="9144000"/>
  <p:defaultTextStyle>
    <a:defPPr>
      <a:defRPr lang="kk-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8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kk-KZ"/>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kk-KZ"/>
          </a:p>
        </p:txBody>
      </p:sp>
      <p:sp>
        <p:nvSpPr>
          <p:cNvPr id="4" name="Дата 3"/>
          <p:cNvSpPr>
            <a:spLocks noGrp="1"/>
          </p:cNvSpPr>
          <p:nvPr>
            <p:ph type="dt" sz="half" idx="10"/>
          </p:nvPr>
        </p:nvSpPr>
        <p:spPr/>
        <p:txBody>
          <a:bodyPr/>
          <a:lstStyle/>
          <a:p>
            <a:fld id="{ABC4D891-91C6-40C9-8360-457227633068}" type="datetimeFigureOut">
              <a:rPr lang="kk-KZ" smtClean="0"/>
              <a:t>12.04.2020</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1576779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10"/>
          </p:nvPr>
        </p:nvSpPr>
        <p:spPr/>
        <p:txBody>
          <a:bodyPr/>
          <a:lstStyle/>
          <a:p>
            <a:fld id="{ABC4D891-91C6-40C9-8360-457227633068}" type="datetimeFigureOut">
              <a:rPr lang="kk-KZ" smtClean="0"/>
              <a:t>12.04.2020</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1594832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kk-KZ"/>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BC4D891-91C6-40C9-8360-457227633068}" type="datetimeFigureOut">
              <a:rPr lang="kk-KZ" smtClean="0"/>
              <a:t>12.04.2020</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75310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5" name="Дата 4"/>
          <p:cNvSpPr>
            <a:spLocks noGrp="1"/>
          </p:cNvSpPr>
          <p:nvPr>
            <p:ph type="dt" sz="half" idx="10"/>
          </p:nvPr>
        </p:nvSpPr>
        <p:spPr/>
        <p:txBody>
          <a:bodyPr/>
          <a:lstStyle/>
          <a:p>
            <a:fld id="{ABC4D891-91C6-40C9-8360-457227633068}" type="datetimeFigureOut">
              <a:rPr lang="kk-KZ" smtClean="0"/>
              <a:t>12.04.2020</a:t>
            </a:fld>
            <a:endParaRPr lang="kk-KZ"/>
          </a:p>
        </p:txBody>
      </p:sp>
      <p:sp>
        <p:nvSpPr>
          <p:cNvPr id="6" name="Нижний колонтитул 5"/>
          <p:cNvSpPr>
            <a:spLocks noGrp="1"/>
          </p:cNvSpPr>
          <p:nvPr>
            <p:ph type="ftr" sz="quarter" idx="11"/>
          </p:nvPr>
        </p:nvSpPr>
        <p:spPr/>
        <p:txBody>
          <a:bodyPr/>
          <a:lstStyle/>
          <a:p>
            <a:endParaRPr lang="kk-KZ"/>
          </a:p>
        </p:txBody>
      </p:sp>
      <p:sp>
        <p:nvSpPr>
          <p:cNvPr id="7" name="Номер слайда 6"/>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309230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kk-KZ"/>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7" name="Дата 6"/>
          <p:cNvSpPr>
            <a:spLocks noGrp="1"/>
          </p:cNvSpPr>
          <p:nvPr>
            <p:ph type="dt" sz="half" idx="10"/>
          </p:nvPr>
        </p:nvSpPr>
        <p:spPr/>
        <p:txBody>
          <a:bodyPr/>
          <a:lstStyle/>
          <a:p>
            <a:fld id="{ABC4D891-91C6-40C9-8360-457227633068}" type="datetimeFigureOut">
              <a:rPr lang="kk-KZ" smtClean="0"/>
              <a:t>12.04.2020</a:t>
            </a:fld>
            <a:endParaRPr lang="kk-KZ"/>
          </a:p>
        </p:txBody>
      </p:sp>
      <p:sp>
        <p:nvSpPr>
          <p:cNvPr id="8" name="Нижний колонтитул 7"/>
          <p:cNvSpPr>
            <a:spLocks noGrp="1"/>
          </p:cNvSpPr>
          <p:nvPr>
            <p:ph type="ftr" sz="quarter" idx="11"/>
          </p:nvPr>
        </p:nvSpPr>
        <p:spPr/>
        <p:txBody>
          <a:bodyPr/>
          <a:lstStyle/>
          <a:p>
            <a:endParaRPr lang="kk-KZ"/>
          </a:p>
        </p:txBody>
      </p:sp>
      <p:sp>
        <p:nvSpPr>
          <p:cNvPr id="9" name="Номер слайда 8"/>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2875803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Дата 2"/>
          <p:cNvSpPr>
            <a:spLocks noGrp="1"/>
          </p:cNvSpPr>
          <p:nvPr>
            <p:ph type="dt" sz="half" idx="10"/>
          </p:nvPr>
        </p:nvSpPr>
        <p:spPr/>
        <p:txBody>
          <a:bodyPr/>
          <a:lstStyle/>
          <a:p>
            <a:fld id="{ABC4D891-91C6-40C9-8360-457227633068}" type="datetimeFigureOut">
              <a:rPr lang="kk-KZ" smtClean="0"/>
              <a:t>12.04.2020</a:t>
            </a:fld>
            <a:endParaRPr lang="kk-KZ"/>
          </a:p>
        </p:txBody>
      </p:sp>
      <p:sp>
        <p:nvSpPr>
          <p:cNvPr id="4" name="Нижний колонтитул 3"/>
          <p:cNvSpPr>
            <a:spLocks noGrp="1"/>
          </p:cNvSpPr>
          <p:nvPr>
            <p:ph type="ftr" sz="quarter" idx="11"/>
          </p:nvPr>
        </p:nvSpPr>
        <p:spPr/>
        <p:txBody>
          <a:bodyPr/>
          <a:lstStyle/>
          <a:p>
            <a:endParaRPr lang="kk-KZ"/>
          </a:p>
        </p:txBody>
      </p:sp>
      <p:sp>
        <p:nvSpPr>
          <p:cNvPr id="5" name="Номер слайда 4"/>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539839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BC4D891-91C6-40C9-8360-457227633068}" type="datetimeFigureOut">
              <a:rPr lang="kk-KZ" smtClean="0"/>
              <a:t>12.04.2020</a:t>
            </a:fld>
            <a:endParaRPr lang="kk-KZ"/>
          </a:p>
        </p:txBody>
      </p:sp>
      <p:sp>
        <p:nvSpPr>
          <p:cNvPr id="3" name="Нижний колонтитул 2"/>
          <p:cNvSpPr>
            <a:spLocks noGrp="1"/>
          </p:cNvSpPr>
          <p:nvPr>
            <p:ph type="ftr" sz="quarter" idx="11"/>
          </p:nvPr>
        </p:nvSpPr>
        <p:spPr/>
        <p:txBody>
          <a:bodyPr/>
          <a:lstStyle/>
          <a:p>
            <a:endParaRPr lang="kk-KZ"/>
          </a:p>
        </p:txBody>
      </p:sp>
      <p:sp>
        <p:nvSpPr>
          <p:cNvPr id="4" name="Номер слайда 3"/>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616803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kk-KZ"/>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BC4D891-91C6-40C9-8360-457227633068}" type="datetimeFigureOut">
              <a:rPr lang="kk-KZ" smtClean="0"/>
              <a:t>12.04.2020</a:t>
            </a:fld>
            <a:endParaRPr lang="kk-KZ"/>
          </a:p>
        </p:txBody>
      </p:sp>
      <p:sp>
        <p:nvSpPr>
          <p:cNvPr id="6" name="Нижний колонтитул 5"/>
          <p:cNvSpPr>
            <a:spLocks noGrp="1"/>
          </p:cNvSpPr>
          <p:nvPr>
            <p:ph type="ftr" sz="quarter" idx="11"/>
          </p:nvPr>
        </p:nvSpPr>
        <p:spPr/>
        <p:txBody>
          <a:bodyPr/>
          <a:lstStyle/>
          <a:p>
            <a:endParaRPr lang="kk-KZ"/>
          </a:p>
        </p:txBody>
      </p:sp>
      <p:sp>
        <p:nvSpPr>
          <p:cNvPr id="7" name="Номер слайда 6"/>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1772402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kk-KZ"/>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k-KZ"/>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BC4D891-91C6-40C9-8360-457227633068}" type="datetimeFigureOut">
              <a:rPr lang="kk-KZ" smtClean="0"/>
              <a:t>12.04.2020</a:t>
            </a:fld>
            <a:endParaRPr lang="kk-KZ"/>
          </a:p>
        </p:txBody>
      </p:sp>
      <p:sp>
        <p:nvSpPr>
          <p:cNvPr id="6" name="Нижний колонтитул 5"/>
          <p:cNvSpPr>
            <a:spLocks noGrp="1"/>
          </p:cNvSpPr>
          <p:nvPr>
            <p:ph type="ftr" sz="quarter" idx="11"/>
          </p:nvPr>
        </p:nvSpPr>
        <p:spPr/>
        <p:txBody>
          <a:bodyPr/>
          <a:lstStyle/>
          <a:p>
            <a:endParaRPr lang="kk-KZ"/>
          </a:p>
        </p:txBody>
      </p:sp>
      <p:sp>
        <p:nvSpPr>
          <p:cNvPr id="7" name="Номер слайда 6"/>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3338376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10"/>
          </p:nvPr>
        </p:nvSpPr>
        <p:spPr/>
        <p:txBody>
          <a:bodyPr/>
          <a:lstStyle/>
          <a:p>
            <a:fld id="{ABC4D891-91C6-40C9-8360-457227633068}" type="datetimeFigureOut">
              <a:rPr lang="kk-KZ" smtClean="0"/>
              <a:t>12.04.2020</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324119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kk-KZ"/>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10"/>
          </p:nvPr>
        </p:nvSpPr>
        <p:spPr/>
        <p:txBody>
          <a:bodyPr/>
          <a:lstStyle/>
          <a:p>
            <a:fld id="{ABC4D891-91C6-40C9-8360-457227633068}" type="datetimeFigureOut">
              <a:rPr lang="kk-KZ" smtClean="0"/>
              <a:t>12.04.2020</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1145560F-9DA6-476A-97C8-51FD47D7C9CD}" type="slidenum">
              <a:rPr lang="kk-KZ" smtClean="0"/>
              <a:t>‹#›</a:t>
            </a:fld>
            <a:endParaRPr lang="kk-KZ"/>
          </a:p>
        </p:txBody>
      </p:sp>
    </p:spTree>
    <p:extLst>
      <p:ext uri="{BB962C8B-B14F-4D97-AF65-F5344CB8AC3E}">
        <p14:creationId xmlns:p14="http://schemas.microsoft.com/office/powerpoint/2010/main" val="2086062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kk-KZ"/>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C4D891-91C6-40C9-8360-457227633068}" type="datetimeFigureOut">
              <a:rPr lang="kk-KZ" smtClean="0"/>
              <a:t>12.04.2020</a:t>
            </a:fld>
            <a:endParaRPr lang="kk-KZ"/>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k-KZ"/>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45560F-9DA6-476A-97C8-51FD47D7C9CD}" type="slidenum">
              <a:rPr lang="kk-KZ" smtClean="0"/>
              <a:t>‹#›</a:t>
            </a:fld>
            <a:endParaRPr lang="kk-KZ"/>
          </a:p>
        </p:txBody>
      </p:sp>
    </p:spTree>
    <p:extLst>
      <p:ext uri="{BB962C8B-B14F-4D97-AF65-F5344CB8AC3E}">
        <p14:creationId xmlns:p14="http://schemas.microsoft.com/office/powerpoint/2010/main" val="1589644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k-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773723"/>
            <a:ext cx="9144000" cy="4176346"/>
          </a:xfrm>
        </p:spPr>
        <p:txBody>
          <a:bodyPr>
            <a:normAutofit fontScale="90000"/>
          </a:bodyPr>
          <a:lstStyle/>
          <a:p>
            <a:r>
              <a:rPr lang="kk-KZ" b="1" i="1" dirty="0">
                <a:solidFill>
                  <a:srgbClr val="002060"/>
                </a:solidFill>
                <a:latin typeface="Times New Roman" panose="02020603050405020304" pitchFamily="18" charset="0"/>
                <a:cs typeface="Times New Roman" panose="02020603050405020304" pitchFamily="18" charset="0"/>
              </a:rPr>
              <a:t>Қазіргі жағдайдағы басқару есебі, функциялары мен ерекшелігі</a:t>
            </a:r>
            <a:r>
              <a:rPr lang="kk-KZ" dirty="0"/>
              <a:t/>
            </a:r>
            <a:br>
              <a:rPr lang="kk-KZ" dirty="0"/>
            </a:br>
            <a:endParaRPr lang="kk-KZ" dirty="0"/>
          </a:p>
        </p:txBody>
      </p:sp>
    </p:spTree>
    <p:extLst>
      <p:ext uri="{BB962C8B-B14F-4D97-AF65-F5344CB8AC3E}">
        <p14:creationId xmlns:p14="http://schemas.microsoft.com/office/powerpoint/2010/main" val="1051679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i="1" dirty="0" smtClean="0">
                <a:solidFill>
                  <a:srgbClr val="C00000"/>
                </a:solidFill>
                <a:latin typeface="Times New Roman" panose="02020603050405020304" pitchFamily="18" charset="0"/>
                <a:cs typeface="Times New Roman" panose="02020603050405020304" pitchFamily="18" charset="0"/>
              </a:rPr>
              <a:t>Басқару есебі даму тарихи</a:t>
            </a:r>
            <a:endParaRPr lang="kk-KZ" b="1" i="1"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825625"/>
            <a:ext cx="10515600" cy="3810244"/>
          </a:xfrm>
        </p:spPr>
        <p:txBody>
          <a:bodyPr/>
          <a:lstStyle/>
          <a:p>
            <a:pPr marL="0" indent="0">
              <a:buNone/>
            </a:pPr>
            <a:r>
              <a:rPr lang="kk-KZ" dirty="0" smtClean="0"/>
              <a:t>	</a:t>
            </a:r>
            <a:r>
              <a:rPr lang="kk-KZ" dirty="0" smtClean="0">
                <a:solidFill>
                  <a:srgbClr val="002060"/>
                </a:solidFill>
                <a:latin typeface="Times New Roman" panose="02020603050405020304" pitchFamily="18" charset="0"/>
                <a:cs typeface="Times New Roman" panose="02020603050405020304" pitchFamily="18" charset="0"/>
              </a:rPr>
              <a:t>Кез-келген </a:t>
            </a:r>
            <a:r>
              <a:rPr lang="kk-KZ" dirty="0">
                <a:solidFill>
                  <a:srgbClr val="002060"/>
                </a:solidFill>
                <a:latin typeface="Times New Roman" panose="02020603050405020304" pitchFamily="18" charset="0"/>
                <a:cs typeface="Times New Roman" panose="02020603050405020304" pitchFamily="18" charset="0"/>
              </a:rPr>
              <a:t>кәсіпорын басшысының маңызды міндеттерінің бірі − XXI ғ. басында өзінің бақылауындағы ресурстарын мүмкіндігінше тиімді пайдалану. Ол үшін сол ресурстардың саны жөнінде ақпараттар қажет. Стандартты бухгалтерлік есеп ондай ақпараттармен қамтамасыз ете алмайды. Сондықтан XX ғасырдың басында индустриалды дамыған елдердегі нарықтық экономиканың дамуы бухгалтерлік есепке қосымша басқару есебінің қажеттілігін тудырды.</a:t>
            </a:r>
          </a:p>
          <a:p>
            <a:endParaRPr lang="kk-KZ" dirty="0"/>
          </a:p>
        </p:txBody>
      </p:sp>
    </p:spTree>
    <p:extLst>
      <p:ext uri="{BB962C8B-B14F-4D97-AF65-F5344CB8AC3E}">
        <p14:creationId xmlns:p14="http://schemas.microsoft.com/office/powerpoint/2010/main" val="3922030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1605657205"/>
              </p:ext>
            </p:extLst>
          </p:nvPr>
        </p:nvGraphicFramePr>
        <p:xfrm>
          <a:off x="1134208" y="719666"/>
          <a:ext cx="9592406" cy="5217136"/>
        </p:xfrm>
        <a:graphic>
          <a:graphicData uri="http://schemas.openxmlformats.org/drawingml/2006/table">
            <a:tbl>
              <a:tblPr firstRow="1" bandRow="1">
                <a:tableStyleId>{5C22544A-7EE6-4342-B048-85BDC9FD1C3A}</a:tableStyleId>
              </a:tblPr>
              <a:tblGrid>
                <a:gridCol w="4796203">
                  <a:extLst>
                    <a:ext uri="{9D8B030D-6E8A-4147-A177-3AD203B41FA5}">
                      <a16:colId xmlns:a16="http://schemas.microsoft.com/office/drawing/2014/main" xmlns="" val="2533959079"/>
                    </a:ext>
                  </a:extLst>
                </a:gridCol>
                <a:gridCol w="4796203">
                  <a:extLst>
                    <a:ext uri="{9D8B030D-6E8A-4147-A177-3AD203B41FA5}">
                      <a16:colId xmlns:a16="http://schemas.microsoft.com/office/drawing/2014/main" xmlns="" val="3345499474"/>
                    </a:ext>
                  </a:extLst>
                </a:gridCol>
              </a:tblGrid>
              <a:tr h="111930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2800" i="1" dirty="0" smtClean="0">
                          <a:latin typeface="Times New Roman" panose="02020603050405020304" pitchFamily="18" charset="0"/>
                          <a:cs typeface="Times New Roman" panose="02020603050405020304" pitchFamily="18" charset="0"/>
                        </a:rPr>
                        <a:t> «Басқару есебі» терминінің мәні</a:t>
                      </a:r>
                    </a:p>
                    <a:p>
                      <a:endParaRPr lang="kk-KZ" dirty="0">
                        <a:latin typeface="Times New Roman" panose="02020603050405020304" pitchFamily="18" charset="0"/>
                        <a:cs typeface="Times New Roman" panose="02020603050405020304" pitchFamily="18" charset="0"/>
                      </a:endParaRPr>
                    </a:p>
                  </a:txBody>
                  <a:tcPr/>
                </a:tc>
                <a:tc hMerge="1">
                  <a:txBody>
                    <a:bodyPr/>
                    <a:lstStyle/>
                    <a:p>
                      <a:endParaRPr lang="kk-KZ" dirty="0"/>
                    </a:p>
                  </a:txBody>
                  <a:tcPr/>
                </a:tc>
                <a:extLst>
                  <a:ext uri="{0D108BD9-81ED-4DB2-BD59-A6C34878D82A}">
                    <a16:rowId xmlns:a16="http://schemas.microsoft.com/office/drawing/2014/main" xmlns="" val="1824241321"/>
                  </a:ext>
                </a:extLst>
              </a:tr>
              <a:tr h="869058">
                <a:tc>
                  <a:txBody>
                    <a:bodyPr/>
                    <a:lstStyle/>
                    <a:p>
                      <a:pPr algn="ctr"/>
                      <a:r>
                        <a:rPr lang="en-US" sz="2000" b="1" dirty="0" smtClean="0">
                          <a:latin typeface="Times New Roman" panose="02020603050405020304" pitchFamily="18" charset="0"/>
                          <a:cs typeface="Times New Roman" panose="02020603050405020304" pitchFamily="18" charset="0"/>
                        </a:rPr>
                        <a:t>management accounting</a:t>
                      </a:r>
                      <a:r>
                        <a:rPr lang="kk-KZ" sz="2000" b="1" dirty="0" smtClean="0">
                          <a:latin typeface="Times New Roman" panose="02020603050405020304" pitchFamily="18" charset="0"/>
                          <a:cs typeface="Times New Roman" panose="02020603050405020304" pitchFamily="18" charset="0"/>
                        </a:rPr>
                        <a:t> -</a:t>
                      </a:r>
                      <a:r>
                        <a:rPr lang="kk-KZ" sz="2000" b="1" kern="1200" dirty="0" smtClean="0">
                          <a:solidFill>
                            <a:schemeClr val="dk1"/>
                          </a:solidFill>
                          <a:effectLst/>
                          <a:latin typeface="Times New Roman" panose="02020603050405020304" pitchFamily="18" charset="0"/>
                          <a:ea typeface="+mn-ea"/>
                          <a:cs typeface="Times New Roman" panose="02020603050405020304" pitchFamily="18" charset="0"/>
                        </a:rPr>
                        <a:t>есепті ұйымдастыру </a:t>
                      </a:r>
                      <a:endParaRPr lang="kk-KZ" sz="2000" b="1" dirty="0">
                        <a:latin typeface="Times New Roman" panose="02020603050405020304" pitchFamily="18" charset="0"/>
                        <a:cs typeface="Times New Roman" panose="02020603050405020304" pitchFamily="18" charset="0"/>
                      </a:endParaRPr>
                    </a:p>
                  </a:txBody>
                  <a:tcPr/>
                </a:tc>
                <a:tc>
                  <a:txBody>
                    <a:bodyPr/>
                    <a:lstStyle/>
                    <a:p>
                      <a:pPr algn="ctr"/>
                      <a:r>
                        <a:rPr lang="kk-KZ" sz="2000" b="1" dirty="0" smtClean="0">
                          <a:latin typeface="Times New Roman" panose="02020603050405020304" pitchFamily="18" charset="0"/>
                          <a:cs typeface="Times New Roman" panose="02020603050405020304" pitchFamily="18" charset="0"/>
                        </a:rPr>
                        <a:t>европалық «контроллингпен» </a:t>
                      </a:r>
                    </a:p>
                  </a:txBody>
                  <a:tcPr/>
                </a:tc>
                <a:extLst>
                  <a:ext uri="{0D108BD9-81ED-4DB2-BD59-A6C34878D82A}">
                    <a16:rowId xmlns:a16="http://schemas.microsoft.com/office/drawing/2014/main" xmlns="" val="1253404736"/>
                  </a:ext>
                </a:extLst>
              </a:tr>
              <a:tr h="3228771">
                <a:tc>
                  <a:txBody>
                    <a:bodyPr/>
                    <a:lstStyle/>
                    <a:p>
                      <a:r>
                        <a:rPr lang="kk-KZ" sz="1800" kern="1200" dirty="0" smtClean="0">
                          <a:solidFill>
                            <a:schemeClr val="dk1"/>
                          </a:solidFill>
                          <a:effectLst/>
                          <a:latin typeface="Times New Roman" panose="02020603050405020304" pitchFamily="18" charset="0"/>
                          <a:ea typeface="+mn-ea"/>
                          <a:cs typeface="Times New Roman" panose="02020603050405020304" pitchFamily="18" charset="0"/>
                        </a:rPr>
                        <a:t>басқару персоналдарын (қызметкерлерін) басқару шешімдерін қабылдау үшін өз уақытында және толық ақпараттармен қамтамасыз ету, кәсіпорынның шығындары жөніндегі ақпараттарды талдайтын және жинақтайтын жүйе ғана емес, сонымен бірге қызмет бөлімшелерін бағалау және бюджеттеу жүйесі. </a:t>
                      </a:r>
                      <a:endParaRPr lang="kk-KZ" dirty="0">
                        <a:latin typeface="Times New Roman" panose="02020603050405020304" pitchFamily="18" charset="0"/>
                        <a:cs typeface="Times New Roman" panose="02020603050405020304" pitchFamily="18" charset="0"/>
                      </a:endParaRPr>
                    </a:p>
                  </a:txBody>
                  <a:tcPr/>
                </a:tc>
                <a:tc>
                  <a:txBody>
                    <a:bodyPr/>
                    <a:lstStyle/>
                    <a:p>
                      <a:r>
                        <a:rPr lang="kk-KZ" sz="1800" kern="1200" dirty="0" smtClean="0">
                          <a:solidFill>
                            <a:schemeClr val="dk1"/>
                          </a:solidFill>
                          <a:effectLst/>
                          <a:latin typeface="Times New Roman" panose="02020603050405020304" pitchFamily="18" charset="0"/>
                          <a:ea typeface="+mn-ea"/>
                          <a:cs typeface="Times New Roman" panose="02020603050405020304" pitchFamily="18" charset="0"/>
                        </a:rPr>
                        <a:t>өнімнің өзіндік кұны, шығыстар мен шығындар жөніндегі ақпараттарды ашып көрсететін және жинақтайтын жүйе ретінде қарастырылады, яғни ол кәсіпорын қызметіне бақылау жасау мақсатындағы ұйымдастырылған есептің кеңейтілген жүйесі</a:t>
                      </a:r>
                      <a:endParaRPr lang="kk-KZ"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044238160"/>
                  </a:ext>
                </a:extLst>
              </a:tr>
            </a:tbl>
          </a:graphicData>
        </a:graphic>
      </p:graphicFrame>
    </p:spTree>
    <p:extLst>
      <p:ext uri="{BB962C8B-B14F-4D97-AF65-F5344CB8AC3E}">
        <p14:creationId xmlns:p14="http://schemas.microsoft.com/office/powerpoint/2010/main" val="897455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lgn="ctr"/>
            <a:r>
              <a:rPr lang="kk-KZ" altLang="kk-KZ" sz="3600"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Басқару есебінің ішкі жүйесі</a:t>
            </a:r>
            <a:r>
              <a:rPr kumimoji="0" lang="kk-KZ" altLang="kk-KZ" sz="6000" b="0" i="0" u="none" strike="noStrike" cap="none" normalizeH="0" baseline="0" dirty="0" smtClean="0">
                <a:ln>
                  <a:noFill/>
                </a:ln>
                <a:solidFill>
                  <a:schemeClr val="tx1"/>
                </a:solidFill>
                <a:effectLst/>
                <a:latin typeface="Arial" panose="020B0604020202020204" pitchFamily="34" charset="0"/>
              </a:rPr>
              <a:t/>
            </a:r>
            <a:br>
              <a:rPr kumimoji="0" lang="kk-KZ" altLang="kk-KZ" sz="6000" b="0" i="0" u="none" strike="noStrike" cap="none" normalizeH="0" baseline="0" dirty="0" smtClean="0">
                <a:ln>
                  <a:noFill/>
                </a:ln>
                <a:solidFill>
                  <a:schemeClr val="tx1"/>
                </a:solidFill>
                <a:effectLst/>
                <a:latin typeface="Arial" panose="020B0604020202020204" pitchFamily="34" charset="0"/>
              </a:rPr>
            </a:br>
            <a:endParaRPr lang="kk-KZ" dirty="0"/>
          </a:p>
        </p:txBody>
      </p:sp>
      <p:sp>
        <p:nvSpPr>
          <p:cNvPr id="4" name="Rectangle 18"/>
          <p:cNvSpPr>
            <a:spLocks noChangeArrowheads="1"/>
          </p:cNvSpPr>
          <p:nvPr/>
        </p:nvSpPr>
        <p:spPr bwMode="auto">
          <a:xfrm flipV="1">
            <a:off x="1867589" y="1785888"/>
            <a:ext cx="1259309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k-KZ"/>
          </a:p>
        </p:txBody>
      </p:sp>
      <p:grpSp>
        <p:nvGrpSpPr>
          <p:cNvPr id="5" name="Group 1"/>
          <p:cNvGrpSpPr>
            <a:grpSpLocks noChangeAspect="1"/>
          </p:cNvGrpSpPr>
          <p:nvPr/>
        </p:nvGrpSpPr>
        <p:grpSpPr bwMode="auto">
          <a:xfrm>
            <a:off x="1284357" y="1247879"/>
            <a:ext cx="8576820" cy="4609176"/>
            <a:chOff x="2107" y="666"/>
            <a:chExt cx="7399" cy="4444"/>
          </a:xfrm>
        </p:grpSpPr>
        <p:sp>
          <p:nvSpPr>
            <p:cNvPr id="6" name="AutoShape 17"/>
            <p:cNvSpPr>
              <a:spLocks noChangeAspect="1" noChangeArrowheads="1" noTextEdit="1"/>
            </p:cNvSpPr>
            <p:nvPr/>
          </p:nvSpPr>
          <p:spPr bwMode="auto">
            <a:xfrm>
              <a:off x="2306" y="666"/>
              <a:ext cx="7200" cy="432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k-KZ"/>
            </a:p>
          </p:txBody>
        </p:sp>
        <p:sp>
          <p:nvSpPr>
            <p:cNvPr id="8" name="Rectangle 15"/>
            <p:cNvSpPr>
              <a:spLocks noChangeArrowheads="1"/>
            </p:cNvSpPr>
            <p:nvPr/>
          </p:nvSpPr>
          <p:spPr bwMode="auto">
            <a:xfrm>
              <a:off x="2170" y="1253"/>
              <a:ext cx="2717" cy="95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kk-KZ" altLang="kk-K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Басқару және қаржылық бухгалтерияның байланыс үлгісі</a:t>
              </a:r>
            </a:p>
          </p:txBody>
        </p:sp>
        <p:sp>
          <p:nvSpPr>
            <p:cNvPr id="9" name="Rectangle 14"/>
            <p:cNvSpPr>
              <a:spLocks noChangeArrowheads="1"/>
            </p:cNvSpPr>
            <p:nvPr/>
          </p:nvSpPr>
          <p:spPr bwMode="auto">
            <a:xfrm>
              <a:off x="6528" y="1093"/>
              <a:ext cx="2823" cy="62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kk-KZ"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Интегралды </a:t>
              </a:r>
              <a:r>
                <a:rPr kumimoji="0" lang="ru-RU" altLang="kk-KZ"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kk-KZ" altLang="kk-KZ"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монистикалық</a:t>
              </a:r>
              <a:r>
                <a:rPr kumimoji="0" lang="ru-RU" altLang="kk-KZ" sz="2000" b="0"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altLang="kk-KZ" sz="3200" b="0" i="0" u="none" strike="noStrike" cap="none" normalizeH="0" baseline="0" dirty="0" smtClean="0">
                <a:ln>
                  <a:noFill/>
                </a:ln>
                <a:solidFill>
                  <a:srgbClr val="002060"/>
                </a:solidFill>
                <a:effectLst/>
                <a:latin typeface="Arial" panose="020B0604020202020204" pitchFamily="34" charset="0"/>
              </a:endParaRPr>
            </a:p>
          </p:txBody>
        </p:sp>
        <p:sp>
          <p:nvSpPr>
            <p:cNvPr id="10" name="Rectangle 13"/>
            <p:cNvSpPr>
              <a:spLocks noChangeArrowheads="1"/>
            </p:cNvSpPr>
            <p:nvPr/>
          </p:nvSpPr>
          <p:spPr bwMode="auto">
            <a:xfrm>
              <a:off x="6528" y="1975"/>
              <a:ext cx="2581" cy="4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kk-KZ" altLang="kk-KZ"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Автономиялық</a:t>
              </a:r>
            </a:p>
          </p:txBody>
        </p:sp>
        <p:sp>
          <p:nvSpPr>
            <p:cNvPr id="11" name="Rectangle 12"/>
            <p:cNvSpPr>
              <a:spLocks noChangeArrowheads="1"/>
            </p:cNvSpPr>
            <p:nvPr/>
          </p:nvSpPr>
          <p:spPr bwMode="auto">
            <a:xfrm>
              <a:off x="2113" y="3066"/>
              <a:ext cx="2774" cy="37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kk-KZ" altLang="kk-K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Шығын есебінің жеделдігі</a:t>
              </a:r>
            </a:p>
          </p:txBody>
        </p:sp>
        <p:sp>
          <p:nvSpPr>
            <p:cNvPr id="12" name="Rectangle 11"/>
            <p:cNvSpPr>
              <a:spLocks noChangeArrowheads="1"/>
            </p:cNvSpPr>
            <p:nvPr/>
          </p:nvSpPr>
          <p:spPr bwMode="auto">
            <a:xfrm>
              <a:off x="6517" y="2573"/>
              <a:ext cx="2989" cy="65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kk-KZ" altLang="kk-KZ"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Өткен кезең </a:t>
              </a:r>
              <a:r>
                <a:rPr lang="ru-RU" altLang="kk-KZ"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altLang="kk-KZ"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нақты</a:t>
              </a:r>
              <a:r>
                <a:rPr lang="ru-RU" altLang="kk-KZ"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altLang="kk-KZ"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шығындарының есебі</a:t>
              </a:r>
            </a:p>
          </p:txBody>
        </p:sp>
        <p:sp>
          <p:nvSpPr>
            <p:cNvPr id="13" name="Rectangle 10"/>
            <p:cNvSpPr>
              <a:spLocks noChangeArrowheads="1"/>
            </p:cNvSpPr>
            <p:nvPr/>
          </p:nvSpPr>
          <p:spPr bwMode="auto">
            <a:xfrm>
              <a:off x="6517" y="3366"/>
              <a:ext cx="2581" cy="4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kk-KZ" altLang="kk-KZ"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Нормативтік әдіс</a:t>
              </a:r>
            </a:p>
          </p:txBody>
        </p:sp>
        <p:sp>
          <p:nvSpPr>
            <p:cNvPr id="14" name="Rectangle 9"/>
            <p:cNvSpPr>
              <a:spLocks noChangeArrowheads="1"/>
            </p:cNvSpPr>
            <p:nvPr/>
          </p:nvSpPr>
          <p:spPr bwMode="auto">
            <a:xfrm>
              <a:off x="2107" y="3803"/>
              <a:ext cx="2774" cy="130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kk-KZ" altLang="kk-KZ" sz="2000" b="1"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Есепке алынған шығындардың толықтығы</a:t>
              </a:r>
              <a:endParaRPr kumimoji="0" lang="kk-KZ" altLang="kk-KZ" sz="3200" b="1" i="0" u="none" strike="noStrike" cap="none" normalizeH="0" baseline="0" dirty="0" smtClean="0">
                <a:ln>
                  <a:noFill/>
                </a:ln>
                <a:solidFill>
                  <a:srgbClr val="002060"/>
                </a:solidFill>
                <a:effectLst/>
                <a:latin typeface="Arial" panose="020B0604020202020204" pitchFamily="34" charset="0"/>
              </a:endParaRPr>
            </a:p>
          </p:txBody>
        </p:sp>
        <p:sp>
          <p:nvSpPr>
            <p:cNvPr id="16" name="Line 7"/>
            <p:cNvSpPr>
              <a:spLocks noChangeShapeType="1"/>
            </p:cNvSpPr>
            <p:nvPr/>
          </p:nvSpPr>
          <p:spPr bwMode="auto">
            <a:xfrm flipV="1">
              <a:off x="4887" y="1476"/>
              <a:ext cx="1630" cy="40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k-KZ"/>
            </a:p>
          </p:txBody>
        </p:sp>
        <p:sp>
          <p:nvSpPr>
            <p:cNvPr id="17" name="Line 6"/>
            <p:cNvSpPr>
              <a:spLocks noChangeShapeType="1"/>
            </p:cNvSpPr>
            <p:nvPr/>
          </p:nvSpPr>
          <p:spPr bwMode="auto">
            <a:xfrm>
              <a:off x="4887" y="1881"/>
              <a:ext cx="1630" cy="27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k-KZ"/>
            </a:p>
          </p:txBody>
        </p:sp>
        <p:sp>
          <p:nvSpPr>
            <p:cNvPr id="18" name="Line 5"/>
            <p:cNvSpPr>
              <a:spLocks noChangeShapeType="1"/>
            </p:cNvSpPr>
            <p:nvPr/>
          </p:nvSpPr>
          <p:spPr bwMode="auto">
            <a:xfrm flipV="1">
              <a:off x="4887" y="2933"/>
              <a:ext cx="1630" cy="27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k-KZ"/>
            </a:p>
          </p:txBody>
        </p:sp>
        <p:sp>
          <p:nvSpPr>
            <p:cNvPr id="19" name="Line 4"/>
            <p:cNvSpPr>
              <a:spLocks noChangeShapeType="1"/>
            </p:cNvSpPr>
            <p:nvPr/>
          </p:nvSpPr>
          <p:spPr bwMode="auto">
            <a:xfrm>
              <a:off x="4887" y="3251"/>
              <a:ext cx="1630" cy="27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k-KZ"/>
            </a:p>
          </p:txBody>
        </p:sp>
        <p:sp>
          <p:nvSpPr>
            <p:cNvPr id="20" name="Line 3"/>
            <p:cNvSpPr>
              <a:spLocks noChangeShapeType="1"/>
            </p:cNvSpPr>
            <p:nvPr/>
          </p:nvSpPr>
          <p:spPr bwMode="auto">
            <a:xfrm>
              <a:off x="4887" y="4360"/>
              <a:ext cx="1630" cy="40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k-KZ"/>
            </a:p>
          </p:txBody>
        </p:sp>
        <p:sp>
          <p:nvSpPr>
            <p:cNvPr id="21" name="Line 2"/>
            <p:cNvSpPr>
              <a:spLocks noChangeShapeType="1"/>
            </p:cNvSpPr>
            <p:nvPr/>
          </p:nvSpPr>
          <p:spPr bwMode="auto">
            <a:xfrm flipV="1">
              <a:off x="4887" y="4176"/>
              <a:ext cx="1630" cy="13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k-KZ"/>
            </a:p>
          </p:txBody>
        </p:sp>
      </p:grpSp>
      <p:sp>
        <p:nvSpPr>
          <p:cNvPr id="22" name="Rectangle 27"/>
          <p:cNvSpPr>
            <a:spLocks noChangeArrowheads="1"/>
          </p:cNvSpPr>
          <p:nvPr/>
        </p:nvSpPr>
        <p:spPr bwMode="auto">
          <a:xfrm>
            <a:off x="6409120" y="4587560"/>
            <a:ext cx="3272762" cy="55489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lang="kk-KZ" altLang="kk-KZ"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Толық өзіндік құнның есебі</a:t>
            </a:r>
          </a:p>
        </p:txBody>
      </p:sp>
      <p:sp>
        <p:nvSpPr>
          <p:cNvPr id="23" name="Rectangle 28"/>
          <p:cNvSpPr>
            <a:spLocks noChangeArrowheads="1"/>
          </p:cNvSpPr>
          <p:nvPr/>
        </p:nvSpPr>
        <p:spPr bwMode="auto">
          <a:xfrm>
            <a:off x="6396369" y="5322613"/>
            <a:ext cx="3622457" cy="52219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lang="kk-KZ" altLang="kk-KZ"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Толық өзіндік құнның есебі</a:t>
            </a:r>
          </a:p>
        </p:txBody>
      </p:sp>
    </p:spTree>
    <p:extLst>
      <p:ext uri="{BB962C8B-B14F-4D97-AF65-F5344CB8AC3E}">
        <p14:creationId xmlns:p14="http://schemas.microsoft.com/office/powerpoint/2010/main" val="2772568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3200" b="1" i="1" dirty="0">
                <a:solidFill>
                  <a:srgbClr val="C00000"/>
                </a:solidFill>
                <a:latin typeface="Times New Roman" panose="02020603050405020304" pitchFamily="18" charset="0"/>
                <a:ea typeface="+mn-ea"/>
                <a:cs typeface="Times New Roman" panose="02020603050405020304" pitchFamily="18" charset="0"/>
              </a:rPr>
              <a:t>Басқару есебінде пайдаланылатын әдістер </a:t>
            </a:r>
          </a:p>
        </p:txBody>
      </p:sp>
      <p:graphicFrame>
        <p:nvGraphicFramePr>
          <p:cNvPr id="4" name="Объект 3"/>
          <p:cNvGraphicFramePr>
            <a:graphicFrameLocks noGrp="1"/>
          </p:cNvGraphicFramePr>
          <p:nvPr>
            <p:ph idx="1"/>
            <p:extLst>
              <p:ext uri="{D42A27DB-BD31-4B8C-83A1-F6EECF244321}">
                <p14:modId xmlns:p14="http://schemas.microsoft.com/office/powerpoint/2010/main" val="4158518856"/>
              </p:ext>
            </p:extLst>
          </p:nvPr>
        </p:nvGraphicFramePr>
        <p:xfrm>
          <a:off x="536330" y="1459524"/>
          <a:ext cx="11306908" cy="1920240"/>
        </p:xfrm>
        <a:graphic>
          <a:graphicData uri="http://schemas.openxmlformats.org/drawingml/2006/table">
            <a:tbl>
              <a:tblPr firstRow="1" bandRow="1">
                <a:tableStyleId>{5C22544A-7EE6-4342-B048-85BDC9FD1C3A}</a:tableStyleId>
              </a:tblPr>
              <a:tblGrid>
                <a:gridCol w="5653454">
                  <a:extLst>
                    <a:ext uri="{9D8B030D-6E8A-4147-A177-3AD203B41FA5}">
                      <a16:colId xmlns:a16="http://schemas.microsoft.com/office/drawing/2014/main" xmlns="" val="325712622"/>
                    </a:ext>
                  </a:extLst>
                </a:gridCol>
                <a:gridCol w="5653454">
                  <a:extLst>
                    <a:ext uri="{9D8B030D-6E8A-4147-A177-3AD203B41FA5}">
                      <a16:colId xmlns:a16="http://schemas.microsoft.com/office/drawing/2014/main" xmlns="" val="4124298668"/>
                    </a:ext>
                  </a:extLst>
                </a:gridCol>
              </a:tblGrid>
              <a:tr h="609600">
                <a:tc>
                  <a:txBody>
                    <a:bodyPr/>
                    <a:lstStyle/>
                    <a:p>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бухгалтерлік есеп (қаржы есебі) әдістерінің кейбір элементтері </a:t>
                      </a:r>
                      <a:endParaRPr lang="kk-KZ" dirty="0">
                        <a:latin typeface="Times New Roman" panose="02020603050405020304" pitchFamily="18" charset="0"/>
                        <a:cs typeface="Times New Roman" panose="02020603050405020304" pitchFamily="18" charset="0"/>
                      </a:endParaRPr>
                    </a:p>
                  </a:txBody>
                  <a:tcPr/>
                </a:tc>
                <a:tc>
                  <a:txBody>
                    <a:bodyPr/>
                    <a:lstStyle/>
                    <a:p>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шоттар, қосарлы жазу, түгелдеу, құжаттау, баланс, есеп беру</a:t>
                      </a:r>
                      <a:endParaRPr lang="kk-KZ"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3488386"/>
                  </a:ext>
                </a:extLst>
              </a:tr>
              <a:tr h="609600">
                <a:tc>
                  <a:txBody>
                    <a:bodyPr/>
                    <a:lstStyle/>
                    <a:p>
                      <a:r>
                        <a:rPr lang="kk-KZ" sz="1800" kern="1200" dirty="0" smtClean="0">
                          <a:solidFill>
                            <a:srgbClr val="002060"/>
                          </a:solidFill>
                          <a:effectLst/>
                          <a:latin typeface="Times New Roman" panose="02020603050405020304" pitchFamily="18" charset="0"/>
                          <a:ea typeface="+mn-ea"/>
                          <a:cs typeface="Times New Roman" panose="02020603050405020304" pitchFamily="18" charset="0"/>
                        </a:rPr>
                        <a:t>статистика мен экономикалық талдауда қолданылатын әдістер мен тәсілдер </a:t>
                      </a:r>
                      <a:endParaRPr lang="kk-KZ"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kern="1200" dirty="0" smtClean="0">
                          <a:solidFill>
                            <a:srgbClr val="002060"/>
                          </a:solidFill>
                          <a:effectLst/>
                          <a:latin typeface="Times New Roman" panose="02020603050405020304" pitchFamily="18" charset="0"/>
                          <a:ea typeface="+mn-ea"/>
                          <a:cs typeface="Times New Roman" panose="02020603050405020304" pitchFamily="18" charset="0"/>
                        </a:rPr>
                        <a:t>индекстік әдіс, факторлық талдау және т.б.</a:t>
                      </a:r>
                      <a:endParaRPr lang="kk-KZ"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580747981"/>
                  </a:ext>
                </a:extLst>
              </a:tr>
              <a:tr h="609600">
                <a:tc>
                  <a:txBody>
                    <a:bodyPr/>
                    <a:lstStyle/>
                    <a:p>
                      <a:r>
                        <a:rPr lang="kk-KZ" dirty="0" smtClean="0">
                          <a:solidFill>
                            <a:srgbClr val="002060"/>
                          </a:solidFill>
                          <a:latin typeface="Times New Roman" panose="02020603050405020304" pitchFamily="18" charset="0"/>
                          <a:cs typeface="Times New Roman" panose="02020603050405020304" pitchFamily="18" charset="0"/>
                        </a:rPr>
                        <a:t>математикалық әдістер </a:t>
                      </a:r>
                      <a:endParaRPr lang="kk-KZ"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dirty="0" smtClean="0">
                          <a:solidFill>
                            <a:srgbClr val="002060"/>
                          </a:solidFill>
                          <a:latin typeface="Times New Roman" panose="02020603050405020304" pitchFamily="18" charset="0"/>
                          <a:cs typeface="Times New Roman" panose="02020603050405020304" pitchFamily="18" charset="0"/>
                        </a:rPr>
                        <a:t>корреляция, сызықтық программалау, ең төменгі квадраттар әдісі және т.б.</a:t>
                      </a:r>
                      <a:endParaRPr lang="kk-KZ"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893996399"/>
                  </a:ext>
                </a:extLst>
              </a:tr>
            </a:tbl>
          </a:graphicData>
        </a:graphic>
      </p:graphicFrame>
      <p:sp>
        <p:nvSpPr>
          <p:cNvPr id="5" name="Прямоугольник 4"/>
          <p:cNvSpPr/>
          <p:nvPr/>
        </p:nvSpPr>
        <p:spPr>
          <a:xfrm>
            <a:off x="606670" y="3710354"/>
            <a:ext cx="11236568" cy="3170099"/>
          </a:xfrm>
          <a:prstGeom prst="rect">
            <a:avLst/>
          </a:prstGeom>
        </p:spPr>
        <p:txBody>
          <a:bodyPr wrap="square">
            <a:spAutoFit/>
          </a:bodyPr>
          <a:lstStyle/>
          <a:p>
            <a:pPr indent="450215" algn="just">
              <a:spcAft>
                <a:spcPts val="0"/>
              </a:spcAft>
            </a:pPr>
            <a:r>
              <a:rPr lang="kk-KZ" sz="2800" b="1" dirty="0">
                <a:solidFill>
                  <a:srgbClr val="002060"/>
                </a:solidFill>
                <a:latin typeface="Times New Roman" panose="02020603050405020304" pitchFamily="18" charset="0"/>
                <a:ea typeface="Times New Roman" panose="02020603050405020304" pitchFamily="18" charset="0"/>
              </a:rPr>
              <a:t>Басқару есебінің мақсаттары:</a:t>
            </a:r>
            <a:endParaRPr lang="kk-KZ" sz="1600" b="1" dirty="0" smtClean="0">
              <a:solidFill>
                <a:srgbClr val="002060"/>
              </a:solidFill>
              <a:effectLst/>
              <a:latin typeface="Arial" panose="020B0604020202020204" pitchFamily="34" charset="0"/>
              <a:ea typeface="Times New Roman" panose="02020603050405020304" pitchFamily="18" charset="0"/>
            </a:endParaRPr>
          </a:p>
          <a:p>
            <a:pPr indent="450215" algn="just">
              <a:spcAft>
                <a:spcPts val="0"/>
              </a:spcAft>
            </a:pPr>
            <a:r>
              <a:rPr lang="kk-KZ" sz="2800" dirty="0">
                <a:solidFill>
                  <a:srgbClr val="002060"/>
                </a:solidFill>
                <a:latin typeface="Times New Roman" panose="02020603050405020304" pitchFamily="18" charset="0"/>
                <a:ea typeface="Times New Roman" panose="02020603050405020304" pitchFamily="18" charset="0"/>
              </a:rPr>
              <a:t>- басқарушыларға жедел басқару шешімдерін қабылдау үшін ақпараттық көмектер көрсету;</a:t>
            </a:r>
            <a:endParaRPr lang="kk-KZ" sz="1600" dirty="0" smtClean="0">
              <a:solidFill>
                <a:srgbClr val="002060"/>
              </a:solidFill>
              <a:effectLst/>
              <a:latin typeface="Arial" panose="020B0604020202020204" pitchFamily="34" charset="0"/>
              <a:ea typeface="Times New Roman" panose="02020603050405020304" pitchFamily="18" charset="0"/>
            </a:endParaRPr>
          </a:p>
          <a:p>
            <a:pPr indent="450215" algn="just">
              <a:spcAft>
                <a:spcPts val="0"/>
              </a:spcAft>
            </a:pPr>
            <a:r>
              <a:rPr lang="kk-KZ" sz="2800" dirty="0">
                <a:solidFill>
                  <a:srgbClr val="002060"/>
                </a:solidFill>
                <a:latin typeface="Times New Roman" panose="02020603050405020304" pitchFamily="18" charset="0"/>
                <a:ea typeface="Times New Roman" panose="02020603050405020304" pitchFamily="18" charset="0"/>
              </a:rPr>
              <a:t>- кәсіпорынның және жауапкершілік орталықтарының экономикалық қызметін жоспарлау, болжау және бақылау;</a:t>
            </a:r>
            <a:endParaRPr lang="kk-KZ" sz="1600" dirty="0" smtClean="0">
              <a:solidFill>
                <a:srgbClr val="002060"/>
              </a:solidFill>
              <a:effectLst/>
              <a:latin typeface="Arial" panose="020B0604020202020204" pitchFamily="34" charset="0"/>
              <a:ea typeface="Times New Roman" panose="02020603050405020304" pitchFamily="18" charset="0"/>
            </a:endParaRPr>
          </a:p>
          <a:p>
            <a:pPr indent="450215" algn="just">
              <a:spcAft>
                <a:spcPts val="0"/>
              </a:spcAft>
            </a:pPr>
            <a:r>
              <a:rPr lang="kk-KZ" sz="2800" dirty="0">
                <a:solidFill>
                  <a:srgbClr val="002060"/>
                </a:solidFill>
                <a:latin typeface="Times New Roman" panose="02020603050405020304" pitchFamily="18" charset="0"/>
                <a:ea typeface="Times New Roman" panose="02020603050405020304" pitchFamily="18" charset="0"/>
              </a:rPr>
              <a:t>- баға құрылымы үшін базаларды қамтамасыз ету;</a:t>
            </a:r>
            <a:endParaRPr lang="kk-KZ" sz="1600" dirty="0" smtClean="0">
              <a:solidFill>
                <a:srgbClr val="002060"/>
              </a:solidFill>
              <a:effectLst/>
              <a:latin typeface="Arial" panose="020B0604020202020204" pitchFamily="34" charset="0"/>
              <a:ea typeface="Times New Roman" panose="02020603050405020304" pitchFamily="18" charset="0"/>
            </a:endParaRPr>
          </a:p>
          <a:p>
            <a:pPr indent="450215" algn="just">
              <a:spcAft>
                <a:spcPts val="0"/>
              </a:spcAft>
            </a:pPr>
            <a:r>
              <a:rPr lang="kk-KZ" sz="2800" dirty="0">
                <a:solidFill>
                  <a:srgbClr val="002060"/>
                </a:solidFill>
                <a:latin typeface="Times New Roman" panose="02020603050405020304" pitchFamily="18" charset="0"/>
                <a:ea typeface="Times New Roman" panose="02020603050405020304" pitchFamily="18" charset="0"/>
              </a:rPr>
              <a:t>- кәсіпорынның тиімді даму жолдарын таңдау.</a:t>
            </a:r>
            <a:endParaRPr lang="kk-KZ" sz="1600" dirty="0">
              <a:solidFill>
                <a:srgbClr val="00206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803850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184638"/>
            <a:ext cx="10899531" cy="923194"/>
          </a:xfrm>
        </p:spPr>
        <p:txBody>
          <a:bodyPr>
            <a:normAutofit fontScale="90000"/>
          </a:bodyPr>
          <a:lstStyle/>
          <a:p>
            <a:pPr algn="ctr"/>
            <a:r>
              <a:rPr lang="kk-KZ" b="1" i="1" dirty="0" smtClean="0">
                <a:solidFill>
                  <a:srgbClr val="C00000"/>
                </a:solidFill>
                <a:latin typeface="Times New Roman" panose="02020603050405020304" pitchFamily="18" charset="0"/>
                <a:cs typeface="Times New Roman" panose="02020603050405020304" pitchFamily="18" charset="0"/>
              </a:rPr>
              <a:t>Басқарушылық есептің қаржылық есптен айырмашылығы</a:t>
            </a:r>
            <a:endParaRPr lang="kk-KZ" b="1" i="1" dirty="0">
              <a:solidFill>
                <a:srgbClr val="C00000"/>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82183096"/>
              </p:ext>
            </p:extLst>
          </p:nvPr>
        </p:nvGraphicFramePr>
        <p:xfrm>
          <a:off x="228599" y="1230923"/>
          <a:ext cx="11790486" cy="5501215"/>
        </p:xfrm>
        <a:graphic>
          <a:graphicData uri="http://schemas.openxmlformats.org/drawingml/2006/table">
            <a:tbl>
              <a:tblPr firstRow="1" bandRow="1">
                <a:tableStyleId>{5C22544A-7EE6-4342-B048-85BDC9FD1C3A}</a:tableStyleId>
              </a:tblPr>
              <a:tblGrid>
                <a:gridCol w="3930162">
                  <a:extLst>
                    <a:ext uri="{9D8B030D-6E8A-4147-A177-3AD203B41FA5}">
                      <a16:colId xmlns:a16="http://schemas.microsoft.com/office/drawing/2014/main" xmlns="" val="1553219186"/>
                    </a:ext>
                  </a:extLst>
                </a:gridCol>
                <a:gridCol w="3930162">
                  <a:extLst>
                    <a:ext uri="{9D8B030D-6E8A-4147-A177-3AD203B41FA5}">
                      <a16:colId xmlns:a16="http://schemas.microsoft.com/office/drawing/2014/main" xmlns="" val="1851454282"/>
                    </a:ext>
                  </a:extLst>
                </a:gridCol>
                <a:gridCol w="3930162">
                  <a:extLst>
                    <a:ext uri="{9D8B030D-6E8A-4147-A177-3AD203B41FA5}">
                      <a16:colId xmlns:a16="http://schemas.microsoft.com/office/drawing/2014/main" xmlns="" val="4024206564"/>
                    </a:ext>
                  </a:extLst>
                </a:gridCol>
              </a:tblGrid>
              <a:tr h="376132">
                <a:tc>
                  <a:txBody>
                    <a:bodyPr/>
                    <a:lstStyle/>
                    <a:p>
                      <a:r>
                        <a:rPr lang="kk-KZ" sz="2400" dirty="0" smtClean="0">
                          <a:latin typeface="Times New Roman" panose="02020603050405020304" pitchFamily="18" charset="0"/>
                          <a:cs typeface="Times New Roman" panose="02020603050405020304" pitchFamily="18" charset="0"/>
                        </a:rPr>
                        <a:t>Қаржылық есеп</a:t>
                      </a:r>
                      <a:endParaRPr lang="kk-KZ" sz="2400" dirty="0">
                        <a:latin typeface="Times New Roman" panose="02020603050405020304" pitchFamily="18" charset="0"/>
                        <a:cs typeface="Times New Roman" panose="02020603050405020304" pitchFamily="18" charset="0"/>
                      </a:endParaRPr>
                    </a:p>
                  </a:txBody>
                  <a:tcPr/>
                </a:tc>
                <a:tc>
                  <a:txBody>
                    <a:bodyPr/>
                    <a:lstStyle/>
                    <a:p>
                      <a:r>
                        <a:rPr lang="kk-KZ" sz="2400" dirty="0" smtClean="0">
                          <a:latin typeface="Times New Roman" panose="02020603050405020304" pitchFamily="18" charset="0"/>
                          <a:cs typeface="Times New Roman" panose="02020603050405020304" pitchFamily="18" charset="0"/>
                        </a:rPr>
                        <a:t>Айырмашылығы</a:t>
                      </a:r>
                      <a:endParaRPr lang="kk-KZ" sz="2400" dirty="0">
                        <a:latin typeface="Times New Roman" panose="02020603050405020304" pitchFamily="18" charset="0"/>
                        <a:cs typeface="Times New Roman" panose="02020603050405020304" pitchFamily="18" charset="0"/>
                      </a:endParaRPr>
                    </a:p>
                  </a:txBody>
                  <a:tcPr/>
                </a:tc>
                <a:tc>
                  <a:txBody>
                    <a:bodyPr/>
                    <a:lstStyle/>
                    <a:p>
                      <a:r>
                        <a:rPr lang="kk-KZ" sz="2400" dirty="0" smtClean="0">
                          <a:latin typeface="Times New Roman" panose="02020603050405020304" pitchFamily="18" charset="0"/>
                          <a:cs typeface="Times New Roman" panose="02020603050405020304" pitchFamily="18" charset="0"/>
                        </a:rPr>
                        <a:t>Басқарушылық есеп</a:t>
                      </a:r>
                      <a:endParaRPr lang="kk-KZ"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1163711"/>
                  </a:ext>
                </a:extLst>
              </a:tr>
              <a:tr h="5044015">
                <a:tc>
                  <a:txBody>
                    <a:bodyPr/>
                    <a:lstStyle/>
                    <a:p>
                      <a:r>
                        <a:rPr lang="kk-KZ" dirty="0" smtClean="0">
                          <a:latin typeface="Times New Roman" panose="02020603050405020304" pitchFamily="18" charset="0"/>
                          <a:cs typeface="Times New Roman" panose="02020603050405020304" pitchFamily="18" charset="0"/>
                        </a:rPr>
                        <a:t>Есепте кәсіпорынның нарық субъектісі ретіндегі шаруашылық серіктерімен, банктермен, салық жүйесімен және басқа сыртқы ұйымдарымен шаруашылық қатынастары, яғни кәсіпорын қызметінің нәтижелері туралы ақпаратты сыртқы бухгалтерлік есеп беру көрсеткіштері болып көрсетіледі, өңделеді және жинақтап қорытылады.</a:t>
                      </a:r>
                      <a:endParaRPr lang="kk-KZ" dirty="0">
                        <a:latin typeface="Times New Roman" panose="02020603050405020304" pitchFamily="18" charset="0"/>
                        <a:cs typeface="Times New Roman" panose="02020603050405020304" pitchFamily="18" charset="0"/>
                      </a:endParaRPr>
                    </a:p>
                  </a:txBody>
                  <a:tcPr/>
                </a:tc>
                <a:tc>
                  <a:txBody>
                    <a:bodyPr/>
                    <a:lstStyle/>
                    <a:p>
                      <a:r>
                        <a:rPr lang="kk-KZ" sz="1800" kern="1200" dirty="0" smtClean="0">
                          <a:solidFill>
                            <a:schemeClr val="dk1"/>
                          </a:solidFill>
                          <a:effectLst/>
                          <a:latin typeface="Times New Roman" panose="02020603050405020304" pitchFamily="18" charset="0"/>
                          <a:ea typeface="+mn-ea"/>
                          <a:cs typeface="Times New Roman" panose="02020603050405020304" pitchFamily="18" charset="0"/>
                        </a:rPr>
                        <a:t>Басқару есебі әдетті бухгалетерлік есептен мәліметтері </a:t>
                      </a:r>
                      <a:r>
                        <a:rPr lang="kk-KZ" sz="1800" i="1" kern="1200" dirty="0" smtClean="0">
                          <a:solidFill>
                            <a:schemeClr val="dk1"/>
                          </a:solidFill>
                          <a:effectLst/>
                          <a:latin typeface="Times New Roman" panose="02020603050405020304" pitchFamily="18" charset="0"/>
                          <a:ea typeface="+mn-ea"/>
                          <a:cs typeface="Times New Roman" panose="02020603050405020304" pitchFamily="18" charset="0"/>
                        </a:rPr>
                        <a:t>сыртқы пайдаланушыларға </a:t>
                      </a:r>
                      <a:r>
                        <a:rPr lang="kk-KZ" sz="1800" kern="1200" dirty="0" smtClean="0">
                          <a:solidFill>
                            <a:schemeClr val="dk1"/>
                          </a:solidFill>
                          <a:effectLst/>
                          <a:latin typeface="Times New Roman" panose="02020603050405020304" pitchFamily="18" charset="0"/>
                          <a:ea typeface="+mn-ea"/>
                          <a:cs typeface="Times New Roman" panose="02020603050405020304" pitchFamily="18" charset="0"/>
                        </a:rPr>
                        <a:t>(мемлекет, банк, іскер серіктерге) арналмағандығымен, ішкі «қолданыс» үшін екендігімен айрықшаланады. </a:t>
                      </a:r>
                    </a:p>
                    <a:p>
                      <a:r>
                        <a:rPr lang="kk-KZ" sz="1800" kern="1200" dirty="0" smtClean="0">
                          <a:solidFill>
                            <a:schemeClr val="dk1"/>
                          </a:solidFill>
                          <a:effectLst/>
                          <a:latin typeface="Times New Roman" panose="02020603050405020304" pitchFamily="18" charset="0"/>
                          <a:ea typeface="+mn-ea"/>
                          <a:cs typeface="Times New Roman" panose="02020603050405020304" pitchFamily="18" charset="0"/>
                        </a:rPr>
                        <a:t>Басқару есебі - жоспарлау, бақылау, шешім қабылдау сияқты түйінді салада менеджердерге көмектесу мақсатымен қаржылық ақпарат беру басқаруды ақпараттық қолдау жүйесінен басқа ештеңе емес.</a:t>
                      </a:r>
                      <a:endParaRPr lang="kk-KZ" dirty="0">
                        <a:latin typeface="Times New Roman" panose="02020603050405020304" pitchFamily="18" charset="0"/>
                        <a:cs typeface="Times New Roman" panose="02020603050405020304" pitchFamily="18" charset="0"/>
                      </a:endParaRPr>
                    </a:p>
                  </a:txBody>
                  <a:tcPr/>
                </a:tc>
                <a:tc>
                  <a:txBody>
                    <a:bodyPr/>
                    <a:lstStyle/>
                    <a:p>
                      <a:r>
                        <a:rPr lang="kk-KZ" dirty="0" smtClean="0">
                          <a:latin typeface="Times New Roman" panose="02020603050405020304" pitchFamily="18" charset="0"/>
                          <a:cs typeface="Times New Roman" panose="02020603050405020304" pitchFamily="18" charset="0"/>
                        </a:rPr>
                        <a:t>Қаржылық есепті кеңейтеді және ең алдымен кәсіпорынның ішкі операцияларында қолданылады. Оның мақсаты - басқару аппаратын, менеджерлерді, нақтылы шаруашылық мақсатына жетуге жауаптыларды ақпаратпен қамтамасыз ету. Басшылық пайдалануы үшін дайындалатын бухгалтерлік ақпаратқа тікелей кәсіпорында жұмыс істемейтін сыртқы пайдаланушыларға арналған ақпаратқа қарағанда, басқадай талаптар қой-ылады. Басқару есебінің мәліметтері кәсіпорынның коммерциялық кұпиясы болып табылады.</a:t>
                      </a:r>
                      <a:endParaRPr lang="kk-KZ"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542724038"/>
                  </a:ext>
                </a:extLst>
              </a:tr>
            </a:tbl>
          </a:graphicData>
        </a:graphic>
      </p:graphicFrame>
    </p:spTree>
    <p:extLst>
      <p:ext uri="{BB962C8B-B14F-4D97-AF65-F5344CB8AC3E}">
        <p14:creationId xmlns:p14="http://schemas.microsoft.com/office/powerpoint/2010/main" val="3916379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46992" y="1169376"/>
            <a:ext cx="10515600" cy="4348163"/>
          </a:xfrm>
        </p:spPr>
        <p:txBody>
          <a:bodyPr/>
          <a:lstStyle/>
          <a:p>
            <a:pPr marL="0" indent="0">
              <a:buNone/>
            </a:pPr>
            <a:r>
              <a:rPr lang="kk-KZ" sz="3200" b="1" i="1" dirty="0" smtClean="0">
                <a:solidFill>
                  <a:srgbClr val="C00000"/>
                </a:solidFill>
                <a:latin typeface="Times New Roman" panose="02020603050405020304" pitchFamily="18" charset="0"/>
                <a:cs typeface="Times New Roman" panose="02020603050405020304" pitchFamily="18" charset="0"/>
              </a:rPr>
              <a:t>Қорытынды: </a:t>
            </a:r>
            <a:r>
              <a:rPr lang="ru-RU" sz="3200" dirty="0" err="1">
                <a:solidFill>
                  <a:srgbClr val="002060"/>
                </a:solidFill>
                <a:latin typeface="Times New Roman" panose="02020603050405020304" pitchFamily="18" charset="0"/>
                <a:cs typeface="Times New Roman" panose="02020603050405020304" pitchFamily="18" charset="0"/>
              </a:rPr>
              <a:t>басқару</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есебі</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есептеу</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жоспарлау</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бақылау</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кіріс</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шығыстарды</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жолдау</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жүйесі</a:t>
            </a:r>
            <a:r>
              <a:rPr lang="ru-RU" sz="3200" dirty="0">
                <a:solidFill>
                  <a:srgbClr val="002060"/>
                </a:solidFill>
                <a:latin typeface="Times New Roman" panose="02020603050405020304" pitchFamily="18" charset="0"/>
                <a:cs typeface="Times New Roman" panose="02020603050405020304" pitchFamily="18" charset="0"/>
              </a:rPr>
              <a:t> мен </a:t>
            </a:r>
            <a:r>
              <a:rPr lang="ru-RU" sz="3200" dirty="0" err="1">
                <a:solidFill>
                  <a:srgbClr val="002060"/>
                </a:solidFill>
                <a:latin typeface="Times New Roman" panose="02020603050405020304" pitchFamily="18" charset="0"/>
                <a:cs typeface="Times New Roman" panose="02020603050405020304" pitchFamily="18" charset="0"/>
              </a:rPr>
              <a:t>талдаушылық</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түрғыдан</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қажетті</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шаруашылық</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іс-эрекеттің</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қорытындыларын</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қысқа</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мерзімді</a:t>
            </a:r>
            <a:r>
              <a:rPr lang="ru-RU" sz="3200" dirty="0">
                <a:solidFill>
                  <a:srgbClr val="002060"/>
                </a:solidFill>
                <a:latin typeface="Times New Roman" panose="02020603050405020304" pitchFamily="18" charset="0"/>
                <a:cs typeface="Times New Roman" panose="02020603050405020304" pitchFamily="18" charset="0"/>
              </a:rPr>
              <a:t> ж</a:t>
            </a:r>
            <a:r>
              <a:rPr lang="kk-KZ" sz="3200" dirty="0">
                <a:solidFill>
                  <a:srgbClr val="002060"/>
                </a:solidFill>
                <a:latin typeface="Times New Roman" panose="02020603050405020304" pitchFamily="18" charset="0"/>
                <a:cs typeface="Times New Roman" panose="02020603050405020304" pitchFamily="18" charset="0"/>
              </a:rPr>
              <a:t>ә</a:t>
            </a:r>
            <a:r>
              <a:rPr lang="ru-RU" sz="3200" dirty="0">
                <a:solidFill>
                  <a:srgbClr val="002060"/>
                </a:solidFill>
                <a:latin typeface="Times New Roman" panose="02020603050405020304" pitchFamily="18" charset="0"/>
                <a:cs typeface="Times New Roman" panose="02020603050405020304" pitchFamily="18" charset="0"/>
              </a:rPr>
              <a:t>не </a:t>
            </a:r>
            <a:r>
              <a:rPr lang="ru-RU" sz="3200" dirty="0" err="1">
                <a:solidFill>
                  <a:srgbClr val="002060"/>
                </a:solidFill>
                <a:latin typeface="Times New Roman" panose="02020603050405020304" pitchFamily="18" charset="0"/>
                <a:cs typeface="Times New Roman" panose="02020603050405020304" pitchFamily="18" charset="0"/>
              </a:rPr>
              <a:t>ұзақ</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мерзімді</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келешекте</a:t>
            </a:r>
            <a:r>
              <a:rPr lang="ru-RU" sz="3200" dirty="0">
                <a:solidFill>
                  <a:srgbClr val="002060"/>
                </a:solidFill>
                <a:latin typeface="Times New Roman" panose="02020603050405020304" pitchFamily="18" charset="0"/>
                <a:cs typeface="Times New Roman" panose="02020603050405020304" pitchFamily="18" charset="0"/>
              </a:rPr>
              <a:t> к</a:t>
            </a:r>
            <a:r>
              <a:rPr lang="kk-KZ" sz="3200" dirty="0">
                <a:solidFill>
                  <a:srgbClr val="002060"/>
                </a:solidFill>
                <a:latin typeface="Times New Roman" panose="02020603050405020304" pitchFamily="18" charset="0"/>
                <a:cs typeface="Times New Roman" panose="02020603050405020304" pitchFamily="18" charset="0"/>
              </a:rPr>
              <a:t>ә</a:t>
            </a:r>
            <a:r>
              <a:rPr lang="ru-RU" sz="3200" dirty="0" err="1">
                <a:solidFill>
                  <a:srgbClr val="002060"/>
                </a:solidFill>
                <a:latin typeface="Times New Roman" panose="02020603050405020304" pitchFamily="18" charset="0"/>
                <a:cs typeface="Times New Roman" panose="02020603050405020304" pitchFamily="18" charset="0"/>
              </a:rPr>
              <a:t>сіпорын</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қызметінің</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қаржылық</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нэтижелерін</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оңтайлындыру</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мақсатымен</a:t>
            </a:r>
            <a:r>
              <a:rPr lang="ru-RU" sz="3200" dirty="0">
                <a:solidFill>
                  <a:srgbClr val="002060"/>
                </a:solidFill>
                <a:latin typeface="Times New Roman" panose="02020603050405020304" pitchFamily="18" charset="0"/>
                <a:cs typeface="Times New Roman" panose="02020603050405020304" pitchFamily="18" charset="0"/>
              </a:rPr>
              <a:t> </a:t>
            </a:r>
            <a:r>
              <a:rPr lang="kk-KZ" sz="3200" dirty="0">
                <a:solidFill>
                  <a:srgbClr val="002060"/>
                </a:solidFill>
                <a:latin typeface="Times New Roman" panose="02020603050405020304" pitchFamily="18" charset="0"/>
                <a:cs typeface="Times New Roman" panose="02020603050405020304" pitchFamily="18" charset="0"/>
              </a:rPr>
              <a:t>ә</a:t>
            </a:r>
            <a:r>
              <a:rPr lang="ru-RU" sz="3200" dirty="0">
                <a:solidFill>
                  <a:srgbClr val="002060"/>
                </a:solidFill>
                <a:latin typeface="Times New Roman" panose="02020603050405020304" pitchFamily="18" charset="0"/>
                <a:cs typeface="Times New Roman" panose="02020603050405020304" pitchFamily="18" charset="0"/>
              </a:rPr>
              <a:t>р </a:t>
            </a:r>
            <a:r>
              <a:rPr lang="ru-RU" sz="3200" dirty="0" err="1">
                <a:solidFill>
                  <a:srgbClr val="002060"/>
                </a:solidFill>
                <a:latin typeface="Times New Roman" panose="02020603050405020304" pitchFamily="18" charset="0"/>
                <a:cs typeface="Times New Roman" panose="02020603050405020304" pitchFamily="18" charset="0"/>
              </a:rPr>
              <a:t>түрлі</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басқару</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шешімдерін</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шұғыл</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қабылдау</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жүйесін</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көрсетед</a:t>
            </a:r>
            <a:r>
              <a:rPr lang="kk-KZ" sz="3200" dirty="0">
                <a:solidFill>
                  <a:srgbClr val="002060"/>
                </a:solidFill>
                <a:latin typeface="Times New Roman" panose="02020603050405020304" pitchFamily="18" charset="0"/>
                <a:cs typeface="Times New Roman" panose="02020603050405020304" pitchFamily="18" charset="0"/>
              </a:rPr>
              <a:t>і.</a:t>
            </a:r>
          </a:p>
        </p:txBody>
      </p:sp>
    </p:spTree>
    <p:extLst>
      <p:ext uri="{BB962C8B-B14F-4D97-AF65-F5344CB8AC3E}">
        <p14:creationId xmlns:p14="http://schemas.microsoft.com/office/powerpoint/2010/main" val="45419284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438</Words>
  <Application>Microsoft Office PowerPoint</Application>
  <PresentationFormat>Широкоэкранный</PresentationFormat>
  <Paragraphs>39</Paragraphs>
  <Slides>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vt:i4>
      </vt:variant>
    </vt:vector>
  </HeadingPairs>
  <TitlesOfParts>
    <vt:vector size="12" baseType="lpstr">
      <vt:lpstr>Arial</vt:lpstr>
      <vt:lpstr>Calibri</vt:lpstr>
      <vt:lpstr>Calibri Light</vt:lpstr>
      <vt:lpstr>Times New Roman</vt:lpstr>
      <vt:lpstr>Тема Office</vt:lpstr>
      <vt:lpstr>Қазіргі жағдайдағы басқару есебі, функциялары мен ерекшелігі </vt:lpstr>
      <vt:lpstr>Басқару есебі даму тарихи</vt:lpstr>
      <vt:lpstr>Презентация PowerPoint</vt:lpstr>
      <vt:lpstr>Басқару есебінің ішкі жүйесі </vt:lpstr>
      <vt:lpstr>Басқару есебінде пайдаланылатын әдістер </vt:lpstr>
      <vt:lpstr>Басқарушылық есептің қаржылық есптен айырмашылығы</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Қазіргі жағдайдағы басқару есебі, функциялары мен ерекшелігі</dc:title>
  <dc:creator>Зауре Фео</dc:creator>
  <cp:lastModifiedBy>User</cp:lastModifiedBy>
  <cp:revision>7</cp:revision>
  <dcterms:created xsi:type="dcterms:W3CDTF">2020-04-03T06:42:26Z</dcterms:created>
  <dcterms:modified xsi:type="dcterms:W3CDTF">2020-04-12T17:57:29Z</dcterms:modified>
</cp:coreProperties>
</file>